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9" r:id="rId4"/>
    <p:sldId id="280" r:id="rId5"/>
    <p:sldId id="261" r:id="rId6"/>
    <p:sldId id="262" r:id="rId7"/>
    <p:sldId id="276" r:id="rId8"/>
    <p:sldId id="284" r:id="rId9"/>
    <p:sldId id="285" r:id="rId10"/>
    <p:sldId id="286" r:id="rId11"/>
    <p:sldId id="283" r:id="rId12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998" autoAdjust="0"/>
    <p:restoredTop sz="94660"/>
  </p:normalViewPr>
  <p:slideViewPr>
    <p:cSldViewPr>
      <p:cViewPr varScale="1">
        <p:scale>
          <a:sx n="109" d="100"/>
          <a:sy n="109" d="100"/>
        </p:scale>
        <p:origin x="1350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5/21/2026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5/21/2026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5/21/2026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5/21/2026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152400"/>
            <a:ext cx="87630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ГБУЗ ПК «Ординская ЦРБ» приглашает на работу </a:t>
            </a:r>
            <a:endParaRPr lang="ru-RU" sz="7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1000" y="2438400"/>
            <a:ext cx="4572000" cy="4572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114800" y="3568720"/>
            <a:ext cx="472440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</a:rPr>
              <a:t>       </a:t>
            </a:r>
            <a:r>
              <a:rPr lang="ru-RU" sz="2800" b="1" dirty="0" smtClean="0">
                <a:solidFill>
                  <a:srgbClr val="0070C0"/>
                </a:solidFill>
              </a:rPr>
              <a:t>-врача-рентгенолога</a:t>
            </a:r>
          </a:p>
          <a:p>
            <a:r>
              <a:rPr lang="ru-RU" sz="2800" b="1" dirty="0">
                <a:solidFill>
                  <a:srgbClr val="0070C0"/>
                </a:solidFill>
              </a:rPr>
              <a:t> </a:t>
            </a:r>
            <a:r>
              <a:rPr lang="ru-RU" sz="2800" b="1" dirty="0" smtClean="0">
                <a:solidFill>
                  <a:srgbClr val="0070C0"/>
                </a:solidFill>
              </a:rPr>
              <a:t>      -врача-терапевта</a:t>
            </a:r>
          </a:p>
          <a:p>
            <a:r>
              <a:rPr lang="ru-RU" sz="2800" b="1" dirty="0">
                <a:solidFill>
                  <a:srgbClr val="0070C0"/>
                </a:solidFill>
              </a:rPr>
              <a:t> </a:t>
            </a:r>
            <a:r>
              <a:rPr lang="ru-RU" sz="2800" b="1" dirty="0" smtClean="0">
                <a:solidFill>
                  <a:srgbClr val="0070C0"/>
                </a:solidFill>
              </a:rPr>
              <a:t>      -врача-офтальмолога</a:t>
            </a:r>
            <a:endParaRPr lang="ru-RU" sz="2800" b="1" dirty="0" smtClean="0">
              <a:solidFill>
                <a:srgbClr val="0070C0"/>
              </a:solidFill>
            </a:endParaRPr>
          </a:p>
          <a:p>
            <a:endParaRPr lang="en-US" b="1" dirty="0" smtClean="0">
              <a:solidFill>
                <a:srgbClr val="0070C0"/>
              </a:solidFill>
            </a:endParaRPr>
          </a:p>
          <a:p>
            <a:endParaRPr lang="en-US" b="1" dirty="0">
              <a:solidFill>
                <a:srgbClr val="0070C0"/>
              </a:solidFill>
            </a:endParaRPr>
          </a:p>
          <a:p>
            <a:endParaRPr lang="ru-RU" b="1" dirty="0">
              <a:solidFill>
                <a:srgbClr val="0070C0"/>
              </a:solidFill>
            </a:endParaRPr>
          </a:p>
          <a:p>
            <a:r>
              <a:rPr lang="ru-RU" b="1" dirty="0" smtClean="0">
                <a:solidFill>
                  <a:srgbClr val="0070C0"/>
                </a:solidFill>
              </a:rPr>
              <a:t>617500 Пермский край с. Орда ул. 1 Мая д.6, к.</a:t>
            </a:r>
            <a:r>
              <a:rPr lang="en-US" b="1" dirty="0" smtClean="0">
                <a:solidFill>
                  <a:srgbClr val="0070C0"/>
                </a:solidFill>
              </a:rPr>
              <a:t> </a:t>
            </a:r>
            <a:r>
              <a:rPr lang="ru-RU" b="1" dirty="0" smtClean="0">
                <a:solidFill>
                  <a:srgbClr val="0070C0"/>
                </a:solidFill>
              </a:rPr>
              <a:t>т. 83425820132,83425820803, эл. почта: </a:t>
            </a:r>
            <a:r>
              <a:rPr lang="en-US" b="1" dirty="0" smtClean="0">
                <a:solidFill>
                  <a:srgbClr val="0070C0"/>
                </a:solidFill>
              </a:rPr>
              <a:t>orda_crb@mail.ru</a:t>
            </a:r>
            <a:endParaRPr lang="ru-RU" b="1" dirty="0" smtClean="0">
              <a:solidFill>
                <a:srgbClr val="0070C0"/>
              </a:solidFill>
            </a:endParaRPr>
          </a:p>
          <a:p>
            <a:endParaRPr lang="ru-RU" sz="2800" b="1" dirty="0">
              <a:solidFill>
                <a:srgbClr val="0070C0"/>
              </a:solidFill>
            </a:endParaRPr>
          </a:p>
          <a:p>
            <a:endParaRPr lang="ru-RU" sz="2800" b="1" dirty="0" smtClean="0">
              <a:solidFill>
                <a:srgbClr val="0070C0"/>
              </a:solidFill>
            </a:endParaRPr>
          </a:p>
          <a:p>
            <a:endParaRPr lang="ru-RU" sz="2800" b="1" dirty="0">
              <a:solidFill>
                <a:srgbClr val="0070C0"/>
              </a:solidFill>
            </a:endParaRPr>
          </a:p>
          <a:p>
            <a:endParaRPr lang="ru-RU" sz="2800" b="1" dirty="0">
              <a:solidFill>
                <a:srgbClr val="0070C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7054" y="2514600"/>
            <a:ext cx="4572000" cy="457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4" descr="0_1a4f96_a609224b_orig.jpg"/>
          <p:cNvPicPr>
            <a:picLocks noGrp="1"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-76200" y="-2494236"/>
            <a:ext cx="15748000" cy="6093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4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4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4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4572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4572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400" dirty="0">
              <a:solidFill>
                <a:srgbClr val="0070C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4572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4572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Ординский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муниципальный  округ  район является </a:t>
            </a:r>
          </a:p>
          <a:p>
            <a:pPr marL="0" marR="0" lvl="0" indent="4572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муниципальным образованием Пермского края</a:t>
            </a:r>
          </a:p>
          <a:p>
            <a:pPr marL="0" marR="0" lvl="0" indent="4572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и занимает площадь 1419,9 кв. км. Округ </a:t>
            </a:r>
          </a:p>
          <a:p>
            <a:pPr marL="0" marR="0" lvl="0" indent="4572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находится в 114 километрах от центра </a:t>
            </a:r>
          </a:p>
          <a:p>
            <a:pPr marL="0" marR="0" lvl="0" indent="4572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Пермского края и  расположен в юго-восточной </a:t>
            </a:r>
          </a:p>
          <a:p>
            <a:pPr indent="4572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части региона.</a:t>
            </a:r>
            <a:r>
              <a:rPr lang="ru-RU" dirty="0">
                <a:solidFill>
                  <a:srgbClr val="002060"/>
                </a:solidFill>
              </a:rPr>
              <a:t> </a:t>
            </a:r>
            <a:endParaRPr lang="ru-RU" dirty="0" smtClean="0">
              <a:solidFill>
                <a:srgbClr val="002060"/>
              </a:solidFill>
            </a:endParaRPr>
          </a:p>
          <a:p>
            <a:pPr indent="4572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Ординском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округе 45 населённых 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пунктов</a:t>
            </a:r>
          </a:p>
          <a:p>
            <a:pPr indent="4572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составе 5 сельских поселений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 </a:t>
            </a:r>
          </a:p>
          <a:p>
            <a:pPr indent="363538">
              <a:defRPr/>
            </a:pP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Население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–14069 человек. Национальный </a:t>
            </a:r>
          </a:p>
          <a:p>
            <a:pPr indent="363538">
              <a:defRPr/>
            </a:pP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состав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русские — 80,5 %, татары — 16,9 %,</a:t>
            </a:r>
          </a:p>
          <a:p>
            <a:pPr indent="363538">
              <a:defRPr/>
            </a:pP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коми-пермяки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— 0,7 % и </a:t>
            </a:r>
          </a:p>
          <a:p>
            <a:pPr indent="363538">
              <a:defRPr/>
            </a:pP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представители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других </a:t>
            </a:r>
          </a:p>
          <a:p>
            <a:pPr indent="363538">
              <a:defRPr/>
            </a:pP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национальностей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indent="363538">
              <a:defRPr/>
            </a:pPr>
            <a:endParaRPr lang="ru-RU" dirty="0">
              <a:solidFill>
                <a:schemeClr val="tx2">
                  <a:lumMod val="50000"/>
                </a:schemeClr>
              </a:solidFill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179388" y="333375"/>
            <a:ext cx="8355012" cy="885825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5400" b="1" i="1" dirty="0" smtClean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Наш округ знаменит</a:t>
            </a:r>
            <a:endParaRPr lang="ru-RU" sz="5400" b="1" i="1" dirty="0">
              <a:solidFill>
                <a:srgbClr val="00206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67200" y="1219200"/>
            <a:ext cx="4190999" cy="2895599"/>
          </a:xfrm>
          <a:prstGeom prst="rect">
            <a:avLst/>
          </a:prstGeom>
        </p:spPr>
      </p:pic>
      <p:pic>
        <p:nvPicPr>
          <p:cNvPr id="34817" name="Picture 2" descr="http://redfolk.ru/wp-content/uploads/2014/10/AHU9273_2495-small-signed-white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1219200"/>
            <a:ext cx="3886200" cy="2868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457199" y="3105832"/>
            <a:ext cx="38099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Calibri" pitchFamily="34" charset="0"/>
              </a:rPr>
              <a:t>                  Фестиваль камнерезов</a:t>
            </a:r>
            <a:endParaRPr lang="ru-RU" b="1" dirty="0">
              <a:solidFill>
                <a:srgbClr val="002060"/>
              </a:solidFill>
              <a:latin typeface="Calibri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1001" y="4114800"/>
            <a:ext cx="3886199" cy="259079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67201" y="4114800"/>
            <a:ext cx="4191000" cy="2590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638366"/>
      </p:ext>
    </p:extLst>
  </p:cSld>
  <p:clrMapOvr>
    <a:masterClrMapping/>
  </p:clrMapOvr>
  <p:transition spd="med" advClick="0" advTm="9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7" name="Объект 16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12866" y="273051"/>
            <a:ext cx="2761613" cy="3196980"/>
          </a:xfrm>
          <a:prstGeom prst="rect">
            <a:avLst/>
          </a:prstGeo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52398" y="3507010"/>
            <a:ext cx="2815545" cy="3308352"/>
          </a:xfrm>
        </p:spPr>
        <p:txBody>
          <a:bodyPr/>
          <a:lstStyle/>
          <a:p>
            <a:r>
              <a:rPr lang="ru-RU" dirty="0" smtClean="0"/>
              <a:t>                       </a:t>
            </a:r>
          </a:p>
          <a:p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smtClean="0">
                <a:solidFill>
                  <a:srgbClr val="FFFF00"/>
                </a:solidFill>
              </a:rPr>
              <a:t>                          Пруд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398" y="3534439"/>
            <a:ext cx="2967942" cy="332356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51" y="277404"/>
            <a:ext cx="3248047" cy="32766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256" y="273050"/>
            <a:ext cx="2895599" cy="32766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3541" y="3549650"/>
            <a:ext cx="3008311" cy="330835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470" y="3470031"/>
            <a:ext cx="2895598" cy="3387969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15493" y="305707"/>
            <a:ext cx="30373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FF00"/>
                </a:solidFill>
              </a:rPr>
              <a:t>Музыкальная и художественная школа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657600" y="1828800"/>
            <a:ext cx="21258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rgbClr val="FFFF00"/>
                </a:solidFill>
              </a:rPr>
              <a:t>Общеобразовательная школа </a:t>
            </a:r>
            <a:endParaRPr lang="ru-RU" sz="1400" dirty="0">
              <a:solidFill>
                <a:srgbClr val="FFFF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028259" y="2387490"/>
            <a:ext cx="242994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FF00"/>
                </a:solidFill>
              </a:rPr>
              <a:t>Физкультурно-оздоровительный комплекс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067499" y="3886200"/>
            <a:ext cx="21212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FF00"/>
                </a:solidFill>
              </a:rPr>
              <a:t>Парк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657600" y="3275112"/>
            <a:ext cx="5334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endParaRPr lang="ru-RU" sz="1400" dirty="0">
              <a:solidFill>
                <a:srgbClr val="FFFF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323806" y="3275112"/>
            <a:ext cx="244720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1400" dirty="0">
              <a:solidFill>
                <a:srgbClr val="FFFF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10800000" flipV="1">
            <a:off x="914401" y="3613664"/>
            <a:ext cx="12953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smtClean="0">
                <a:solidFill>
                  <a:srgbClr val="FFFF00"/>
                </a:solidFill>
              </a:rPr>
              <a:t>Пруд</a:t>
            </a:r>
            <a:endParaRPr lang="ru-RU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478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30362"/>
          </a:xfrm>
        </p:spPr>
        <p:txBody>
          <a:bodyPr>
            <a:noAutofit/>
          </a:bodyPr>
          <a:lstStyle/>
          <a:p>
            <a:pPr algn="l"/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состав ГБУЗ ПК Ординская ЦРБ входят: </a:t>
            </a:r>
            <a:b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круглосуточный 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стационар на 34 койки</a:t>
            </a:r>
            <a:b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дневной 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стационар (при стационаре) на 13 коек</a:t>
            </a:r>
            <a:b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поликлиника 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270 посещений</a:t>
            </a:r>
            <a:b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-дневной 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стационар (при поликлинике) на 21 койку</a:t>
            </a:r>
            <a:b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врачебная 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амбулатория</a:t>
            </a:r>
            <a:b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- 12 </a:t>
            </a:r>
            <a:r>
              <a:rPr lang="ru-RU" sz="16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ФАПов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женская 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консультация</a:t>
            </a:r>
            <a:b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детская 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консультация</a:t>
            </a:r>
            <a:r>
              <a:rPr lang="ru-RU" sz="1600" dirty="0">
                <a:solidFill>
                  <a:srgbClr val="0070C0"/>
                </a:solidFill>
              </a:rPr>
              <a:t/>
            </a:r>
            <a:br>
              <a:rPr lang="ru-RU" sz="1600" dirty="0">
                <a:solidFill>
                  <a:srgbClr val="0070C0"/>
                </a:solidFill>
              </a:rPr>
            </a:br>
            <a:endParaRPr lang="ru-RU" sz="1600" dirty="0">
              <a:solidFill>
                <a:srgbClr val="0070C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1676400"/>
            <a:ext cx="7924800" cy="50085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flipH="1">
            <a:off x="1066800" y="228600"/>
            <a:ext cx="7467600" cy="1371600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Поликлиника, стационары, административный корпус, расположены в трехэтажном кирпичном здании в центре с. Орды. </a:t>
            </a:r>
            <a:endParaRPr lang="ru-RU" sz="28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0" y="1676400"/>
            <a:ext cx="5486400" cy="45985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04800" y="76200"/>
            <a:ext cx="4648200" cy="4038600"/>
          </a:xfrm>
        </p:spPr>
        <p:txBody>
          <a:bodyPr>
            <a:normAutofit fontScale="90000"/>
          </a:bodyPr>
          <a:lstStyle/>
          <a:p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000" u="sng" dirty="0" smtClean="0">
                <a:solidFill>
                  <a:srgbClr val="002060"/>
                </a:solidFill>
              </a:rPr>
              <a:t>Амбулаторный прием ведут</a:t>
            </a:r>
            <a:r>
              <a:rPr lang="ru-RU" sz="2000" dirty="0" smtClean="0">
                <a:solidFill>
                  <a:srgbClr val="002060"/>
                </a:solidFill>
              </a:rPr>
              <a:t>: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- врач-терапевт участковый;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- врач-педиатр участковый;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- врач-офтальмолог;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-врач-дерматовенеролог;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-врач-невролог;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-врач-хирург;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-врач-стоматолог;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-врач-психиатр;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-врач-эндокринолог.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-врач-психиатр-нарколог.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u="sng" dirty="0" smtClean="0">
                <a:solidFill>
                  <a:srgbClr val="002060"/>
                </a:solidFill>
              </a:rPr>
              <a:t>Диагностические исследования проводят</a:t>
            </a:r>
            <a:r>
              <a:rPr lang="ru-RU" sz="2000" dirty="0" smtClean="0">
                <a:solidFill>
                  <a:srgbClr val="002060"/>
                </a:solidFill>
              </a:rPr>
              <a:t>: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-врач-эндоскопист ;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-врач функциональной диагностики;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-врач ультразвуковой диагностики;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- врач-рентгенолог.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u="sng" dirty="0" smtClean="0">
                <a:solidFill>
                  <a:srgbClr val="002060"/>
                </a:solidFill>
              </a:rPr>
              <a:t>Стационарное лечение ведут: </a:t>
            </a:r>
            <a:br>
              <a:rPr lang="ru-RU" sz="2000" u="sng" dirty="0" smtClean="0">
                <a:solidFill>
                  <a:srgbClr val="002060"/>
                </a:solidFill>
              </a:rPr>
            </a:br>
            <a:r>
              <a:rPr lang="ru-RU" sz="2000" dirty="0">
                <a:solidFill>
                  <a:srgbClr val="002060"/>
                </a:solidFill>
              </a:rPr>
              <a:t>-</a:t>
            </a:r>
            <a:r>
              <a:rPr lang="ru-RU" sz="2000" dirty="0" smtClean="0">
                <a:solidFill>
                  <a:srgbClr val="002060"/>
                </a:solidFill>
              </a:rPr>
              <a:t>врач-терапевт;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-врач-хирург;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-врач-педиатр.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>
                <a:solidFill>
                  <a:srgbClr val="002060"/>
                </a:solidFill>
              </a:rPr>
              <a:t>В</a:t>
            </a:r>
            <a:r>
              <a:rPr lang="ru-RU" sz="2000" dirty="0" smtClean="0">
                <a:solidFill>
                  <a:srgbClr val="002060"/>
                </a:solidFill>
              </a:rPr>
              <a:t> штате учреждения работают: 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30 врачей, 67 средних медицинских работников, 59 работников прочего персонала.</a:t>
            </a:r>
            <a:br>
              <a:rPr lang="ru-RU" sz="2000" dirty="0" smtClean="0">
                <a:solidFill>
                  <a:srgbClr val="002060"/>
                </a:solidFill>
              </a:rPr>
            </a:br>
            <a:endParaRPr lang="ru-RU" sz="2000" dirty="0">
              <a:solidFill>
                <a:srgbClr val="00206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401" y="3352799"/>
            <a:ext cx="3505200" cy="304800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6830" y="152400"/>
            <a:ext cx="3417570" cy="2971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Наша больница приглашает на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работу: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врача- рентгенолога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5029200"/>
          </a:xfrm>
        </p:spPr>
        <p:txBody>
          <a:bodyPr>
            <a:noAutofit/>
          </a:bodyPr>
          <a:lstStyle/>
          <a:p>
            <a:pPr lvl="0" algn="just"/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Врач- рентгенолог</a:t>
            </a:r>
            <a:r>
              <a:rPr lang="ru-RU" sz="1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осуществляет:</a:t>
            </a:r>
          </a:p>
          <a:p>
            <a:pPr algn="just"/>
            <a:r>
              <a:rPr lang="ru-RU" sz="1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Диагностику </a:t>
            </a: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заболеваний и повреждений</a:t>
            </a:r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с помощью комплексного применения современных методов лучевой диагностики, включая традиционное рентгеновское </a:t>
            </a:r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исследование.</a:t>
            </a:r>
            <a:endParaRPr lang="ru-RU" sz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протоколов</a:t>
            </a:r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проведённых исследований с заключением о предполагаемом диагнозе и необходимостью дополнительных исследований.</a:t>
            </a:r>
          </a:p>
          <a:p>
            <a:pPr algn="just"/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Консультирование лечащих врачей</a:t>
            </a:r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по вопросам обоснованного выбора лучевых исследований и по результатам проведённых процедур.</a:t>
            </a:r>
          </a:p>
          <a:p>
            <a:pPr algn="just"/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Руководство работой подчинённого медицинского персонала</a:t>
            </a:r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контроль за соблюдением правил внутреннего распорядка, охраны труда и радиационной безопасности.</a:t>
            </a:r>
          </a:p>
          <a:p>
            <a:pPr algn="just"/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безопасности пациентов</a:t>
            </a:r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при проведении лучевых исследований, предоставление информации о радиационном и другом воздействии.</a:t>
            </a:r>
          </a:p>
          <a:p>
            <a:pPr algn="just"/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Оказание первой медицинской помощи</a:t>
            </a:r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при электрической и механической травме, реакции на введение контрастных веществ и других неотложных состояниях, возникающих при проведении лучевых исследований.</a:t>
            </a:r>
          </a:p>
          <a:p>
            <a:pPr lvl="0" algn="just"/>
            <a:endParaRPr lang="ru-RU" sz="1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buNone/>
            </a:pPr>
            <a:endParaRPr lang="ru-RU" sz="1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buNone/>
            </a:pP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endParaRPr lang="ru-RU" sz="18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sz="1500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Меры поддержки медицинским работникам учреждения</a:t>
            </a:r>
            <a:r>
              <a:rPr lang="ru-RU" sz="15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285750" indent="-285750">
              <a:buFontTx/>
              <a:buChar char="-"/>
            </a:pPr>
            <a:r>
              <a:rPr lang="ru-RU" sz="15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Выплата по программе «Земский доктор в размере 1 500 000 рублей;</a:t>
            </a:r>
          </a:p>
          <a:p>
            <a:pPr marL="285750" indent="-285750">
              <a:buFontTx/>
              <a:buChar char="-"/>
            </a:pPr>
            <a:r>
              <a:rPr lang="ru-RU" sz="15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Выплата по программе «Медицинские кадры </a:t>
            </a:r>
            <a:r>
              <a:rPr lang="ru-RU" sz="15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Прикамья</a:t>
            </a:r>
            <a:r>
              <a:rPr lang="ru-RU" sz="15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 в размере 2 000 000 рублей;</a:t>
            </a:r>
          </a:p>
          <a:p>
            <a:pPr marL="285750" indent="-285750" algn="just">
              <a:buFontTx/>
              <a:buChar char="-"/>
            </a:pPr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Специальные социальные выплаты от Фонда пенсионного и социального страхования РФ на основании Постановления Правительства РФ от 31 декабря 2022 г. N 2568</a:t>
            </a:r>
            <a:b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"О дополнительной государственной социальной поддержке медицинских работников медицинских организаций, входящих в государственную и муниципальную системы здравоохранения и участвующих в базовой программе обязательного медицинского страхования либо территориальных программах обязательного медицинского страхования", Постановления Правительства Р Федерации от 20.03.2024 № </a:t>
            </a:r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343 "</a:t>
            </a:r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внесении изменений в некоторые акты Правительства РФ</a:t>
            </a:r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".</a:t>
            </a:r>
          </a:p>
          <a:p>
            <a:pPr marL="285750" indent="-285750" algn="just">
              <a:buFontTx/>
              <a:buChar char="-"/>
            </a:pPr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 заключении трудового договора </a:t>
            </a:r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предоставляется  муниципальное служебное жилье </a:t>
            </a:r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период действия трудовых отношений</a:t>
            </a:r>
            <a:endParaRPr lang="ru-RU" sz="15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endParaRPr lang="ru-RU" sz="17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Tx/>
              <a:buChar char="-"/>
            </a:pPr>
            <a:endParaRPr lang="ru-RU" sz="1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Tx/>
              <a:buChar char="-"/>
            </a:pPr>
            <a:endParaRPr lang="ru-RU" sz="1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Наша больница приглашает на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работу врача- терапевта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28600" y="914400"/>
            <a:ext cx="4267200" cy="5715000"/>
          </a:xfrm>
        </p:spPr>
        <p:txBody>
          <a:bodyPr>
            <a:noAutofit/>
          </a:bodyPr>
          <a:lstStyle/>
          <a:p>
            <a:pPr lvl="0" algn="just"/>
            <a:r>
              <a:rPr lang="ru-RU" sz="11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Врач- </a:t>
            </a:r>
            <a:r>
              <a:rPr lang="ru-RU" sz="11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терапевт круглосуточного стационара осуществляет</a:t>
            </a:r>
            <a:r>
              <a:rPr lang="ru-RU" sz="11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11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Оказание специализированной медицинской помощи в стационарных условиях </a:t>
            </a:r>
            <a:r>
              <a:rPr lang="ru-RU" sz="11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стационара. </a:t>
            </a:r>
          </a:p>
          <a:p>
            <a:r>
              <a:rPr lang="ru-RU" sz="1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Сбор жалоб, анамнеза жизни и заболевания у пациента (или его законного представителя). </a:t>
            </a:r>
          </a:p>
          <a:p>
            <a:pPr algn="just"/>
            <a:r>
              <a:rPr lang="ru-RU" sz="1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</a:t>
            </a:r>
            <a:r>
              <a:rPr lang="ru-RU" sz="1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физикального</a:t>
            </a:r>
            <a:r>
              <a:rPr lang="ru-RU" sz="1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обследования (осмотр, пальпация, перкуссия, аускультация) и интерпретация его результатов. </a:t>
            </a:r>
            <a:endParaRPr lang="ru-RU" sz="1000" dirty="0" smtClean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Формулирование предварительного диагноза и составление плана лабораторных и инструментальных исследований. </a:t>
            </a:r>
          </a:p>
          <a:p>
            <a:pPr algn="just"/>
            <a:r>
              <a:rPr lang="ru-RU" sz="1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</a:t>
            </a:r>
            <a:r>
              <a:rPr lang="ru-RU" sz="1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пациента на исследования при наличии медицинских </a:t>
            </a:r>
            <a:r>
              <a:rPr lang="ru-RU" sz="1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показаний. </a:t>
            </a:r>
          </a:p>
          <a:p>
            <a:pPr algn="just"/>
            <a:r>
              <a:rPr lang="ru-RU" sz="1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</a:t>
            </a:r>
            <a:r>
              <a:rPr lang="ru-RU" sz="1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врачам-специалистам при наличии медицинских показаний. </a:t>
            </a:r>
          </a:p>
          <a:p>
            <a:pPr algn="just"/>
            <a:r>
              <a:rPr lang="ru-RU" sz="1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дифференциальной </a:t>
            </a:r>
            <a:r>
              <a:rPr lang="ru-RU" sz="1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диагностики</a:t>
            </a:r>
            <a:r>
              <a:rPr lang="ru-RU" sz="1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Составление </a:t>
            </a:r>
            <a:r>
              <a:rPr lang="ru-RU" sz="1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обоснование плана лечения с учётом диагноза, возраста пациента, клинической картины заболевания в соответствии с порядками оказания медицинской помощи, клиническими рекомендациями и стандартами. </a:t>
            </a:r>
          </a:p>
          <a:p>
            <a:r>
              <a:rPr lang="ru-RU" sz="1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Назначение лекарственных препаратов, медицинских изделий и лечебного питания с учётом диагноза, возраста и клинической картины болезни. </a:t>
            </a:r>
          </a:p>
          <a:p>
            <a:r>
              <a:rPr lang="ru-RU" sz="1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Назначение немедикаментозного лечения. </a:t>
            </a:r>
          </a:p>
          <a:p>
            <a:pPr algn="just"/>
            <a:r>
              <a:rPr lang="ru-RU" sz="1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Оценка эффективности и безопасности терапии, коррекция лечения при необходимости. </a:t>
            </a:r>
            <a:r>
              <a:rPr lang="ru-RU" sz="1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</a:t>
            </a:r>
            <a:r>
              <a:rPr lang="ru-RU" sz="1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медицинских показаний для направления пациента в стационар или дневной стационар при затруднении в диагностике или осложнённом течении заболевания. </a:t>
            </a:r>
          </a:p>
          <a:p>
            <a:pPr algn="just"/>
            <a:r>
              <a:rPr lang="ru-RU" sz="1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мероприятиях медицинской реабилитации, в том числе при реализации индивидуальных программ реабилитации или абилитации инвалидов. </a:t>
            </a:r>
          </a:p>
          <a:p>
            <a:pPr algn="just"/>
            <a:r>
              <a:rPr lang="ru-RU" sz="1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Выявление состояний, требующих оказания медицинской помощи в экстренной форме, включая клинические признаки внезапного прекращения кровообращения и дыхания, а также оказание такой помощи. </a:t>
            </a:r>
          </a:p>
          <a:p>
            <a:pPr lvl="0" algn="just"/>
            <a:endParaRPr lang="ru-RU" sz="1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buNone/>
            </a:pPr>
            <a:endParaRPr lang="ru-RU" sz="1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buNone/>
            </a:pP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endParaRPr lang="ru-RU" sz="18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sz="1500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Меры поддержки медицинским работникам учреждения</a:t>
            </a:r>
            <a:r>
              <a:rPr lang="ru-RU" sz="15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285750" indent="-285750">
              <a:buFontTx/>
              <a:buChar char="-"/>
            </a:pPr>
            <a:r>
              <a:rPr lang="ru-RU" sz="15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Выплата по программе «Земский доктор в размере 1 500 000 рублей;</a:t>
            </a:r>
          </a:p>
          <a:p>
            <a:pPr marL="285750" indent="-285750">
              <a:buFontTx/>
              <a:buChar char="-"/>
            </a:pPr>
            <a:r>
              <a:rPr lang="ru-RU" sz="15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Выплата по программе «Медицинские кадры </a:t>
            </a:r>
            <a:r>
              <a:rPr lang="ru-RU" sz="15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Прикамья</a:t>
            </a:r>
            <a:r>
              <a:rPr lang="ru-RU" sz="15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 в размере 2 000 000 рублей;</a:t>
            </a:r>
          </a:p>
          <a:p>
            <a:pPr marL="285750" indent="-285750" algn="just">
              <a:buFontTx/>
              <a:buChar char="-"/>
            </a:pPr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Специальные социальные выплаты от Фонда пенсионного и социального страхования РФ на основании Постановления Правительства РФ от 31 декабря 2022 г. N 2568</a:t>
            </a:r>
            <a:b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"О дополнительной государственной социальной поддержке медицинских работников медицинских организаций, входящих в государственную и муниципальную системы здравоохранения и участвующих в базовой программе обязательного медицинского страхования либо территориальных программах обязательного медицинского страхования", Постановления Правительства Р Федерации от 20.03.2024 № </a:t>
            </a:r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343 "</a:t>
            </a:r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внесении изменений в некоторые акты Правительства РФ</a:t>
            </a:r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".</a:t>
            </a:r>
          </a:p>
          <a:p>
            <a:pPr marL="285750" indent="-285750" algn="just">
              <a:buFontTx/>
              <a:buChar char="-"/>
            </a:pPr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 заключении трудового договора </a:t>
            </a:r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предоставляется  муниципальное служебное жилье </a:t>
            </a:r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период действия трудовых </a:t>
            </a:r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отношений.</a:t>
            </a:r>
            <a:endParaRPr lang="ru-RU" sz="15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endParaRPr lang="ru-RU" sz="17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Tx/>
              <a:buChar char="-"/>
            </a:pPr>
            <a:endParaRPr lang="ru-RU" sz="1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Tx/>
              <a:buChar char="-"/>
            </a:pPr>
            <a:endParaRPr lang="ru-RU" sz="1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42163431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Autofit/>
          </a:bodyPr>
          <a:lstStyle/>
          <a:p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Наша больница приглашает на </a:t>
            </a: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работу врача- офтальмолога</a:t>
            </a:r>
            <a:endParaRPr lang="ru-RU" sz="1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066800"/>
            <a:ext cx="4038600" cy="5562600"/>
          </a:xfrm>
        </p:spPr>
        <p:txBody>
          <a:bodyPr>
            <a:noAutofit/>
          </a:bodyPr>
          <a:lstStyle/>
          <a:p>
            <a:pPr lvl="0" algn="just"/>
            <a:r>
              <a:rPr lang="ru-RU" sz="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Врач- </a:t>
            </a:r>
            <a:r>
              <a:rPr lang="ru-RU" sz="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офтальмолог </a:t>
            </a:r>
            <a:r>
              <a:rPr lang="ru-RU" sz="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осуществляет:</a:t>
            </a:r>
          </a:p>
          <a:p>
            <a:pPr algn="just" fontAlgn="t"/>
            <a:r>
              <a:rPr lang="ru-RU" sz="9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Сбор жалоб и анамнеза у пациентов </a:t>
            </a:r>
            <a:r>
              <a:rPr lang="ru-RU" sz="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9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заболеваниями или состояниями глаза, его придаточного аппарата и орбиты. </a:t>
            </a:r>
            <a:endParaRPr lang="ru-RU" sz="900" dirty="0" smtClean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r>
              <a:rPr lang="ru-RU" sz="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Осмотр </a:t>
            </a:r>
            <a:r>
              <a:rPr lang="ru-RU" sz="9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пациентов с учётом возрастных анатомо-функциональных </a:t>
            </a:r>
            <a:r>
              <a:rPr lang="ru-RU" sz="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особенностей. Формулирование </a:t>
            </a:r>
            <a:r>
              <a:rPr lang="ru-RU" sz="9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предварительного диагноза и составление плана обследований </a:t>
            </a:r>
            <a:endParaRPr lang="ru-RU" sz="900" dirty="0" smtClean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r>
              <a:rPr lang="ru-RU" sz="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</a:t>
            </a:r>
            <a:r>
              <a:rPr lang="ru-RU" sz="9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пациентов на инструментальные и лабораторные обследования, а также к врачам-специалистам. </a:t>
            </a:r>
          </a:p>
          <a:p>
            <a:pPr algn="just" fontAlgn="t"/>
            <a:r>
              <a:rPr lang="ru-RU" sz="9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плана лечения с учётом диагноза, возраста и клинической </a:t>
            </a:r>
            <a:r>
              <a:rPr lang="ru-RU" sz="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картины. </a:t>
            </a:r>
            <a:r>
              <a:rPr lang="ru-RU" sz="9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Назначение лекарственных препаратов, медицинских изделий и лечебного питания. </a:t>
            </a:r>
          </a:p>
          <a:p>
            <a:pPr algn="just" fontAlgn="t"/>
            <a:r>
              <a:rPr lang="ru-RU" sz="9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мероприятий медицинской реабилитации, включая составление плана реабилитационных мероприятий и их реализацию, в том числе при реализации индивидуальной программы реабилитации или абилитации инвалидов. </a:t>
            </a:r>
          </a:p>
          <a:p>
            <a:pPr algn="just" fontAlgn="t"/>
            <a:r>
              <a:rPr lang="ru-RU" sz="9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медицинских показаний для направления пациентов на медико-социальную экспертизу, а также для определения наличия противопоказаний к управлению транспортным средством, владению оружием или осуществлению определённых видов деятельности в связи с заболеваниями глаза. </a:t>
            </a:r>
          </a:p>
          <a:p>
            <a:pPr algn="just" fontAlgn="t"/>
            <a:r>
              <a:rPr lang="ru-RU" sz="9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экспертизы временной нетрудоспособности пациентов с заболеваниями или состояниями глаза, его придаточного аппарата и орбиты. </a:t>
            </a:r>
            <a:endParaRPr lang="ru-RU" sz="900" dirty="0" smtClean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r>
              <a:rPr lang="ru-RU" sz="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</a:t>
            </a:r>
            <a:r>
              <a:rPr lang="ru-RU" sz="9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медицинской документации, в том числе для прохождения медико-социальной экспертизы. </a:t>
            </a:r>
            <a:endParaRPr lang="ru-RU" sz="900" dirty="0" smtClean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r>
              <a:rPr lang="ru-RU" sz="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</a:t>
            </a:r>
            <a:r>
              <a:rPr lang="ru-RU" sz="9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диспансеризации </a:t>
            </a:r>
            <a:r>
              <a:rPr lang="ru-RU" sz="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населения.</a:t>
            </a:r>
            <a:r>
              <a:rPr lang="ru-RU" sz="9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Диспансерное </a:t>
            </a:r>
            <a:r>
              <a:rPr lang="ru-RU" sz="9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наблюдение пациентов с выявленными хроническими заболеваниями или состояниями глаза</a:t>
            </a:r>
            <a:r>
              <a:rPr lang="ru-RU" sz="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Санитарно-просветительская работа.</a:t>
            </a:r>
            <a:r>
              <a:rPr lang="ru-RU" sz="9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Оказание </a:t>
            </a:r>
            <a:r>
              <a:rPr lang="ru-RU" sz="9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медицинской помощи в экстренной форме при состояниях, представляющих угрозу жизни, включая клиническую смерть (остановка жизненно важных функций организма). </a:t>
            </a:r>
          </a:p>
          <a:p>
            <a:pPr fontAlgn="t"/>
            <a:r>
              <a:rPr lang="ru-RU" sz="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</a:t>
            </a:r>
            <a:r>
              <a:rPr lang="ru-RU" sz="9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противоэпидемических мероприятий в случае возникновения очага инфекции, в том числе карантинных мероприятий при выявлении особо опасных (карантинных) инфекционных заболеваний. </a:t>
            </a:r>
          </a:p>
          <a:p>
            <a:pPr lvl="0" algn="just"/>
            <a:endParaRPr lang="ru-RU" sz="1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buNone/>
            </a:pPr>
            <a:endParaRPr lang="ru-RU" sz="1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buNone/>
            </a:pP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endParaRPr lang="ru-RU" sz="18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066800"/>
            <a:ext cx="4038600" cy="5059363"/>
          </a:xfrm>
        </p:spPr>
        <p:txBody>
          <a:bodyPr>
            <a:normAutofit fontScale="92500" lnSpcReduction="20000"/>
          </a:bodyPr>
          <a:lstStyle/>
          <a:p>
            <a:r>
              <a:rPr lang="ru-RU" sz="1500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Меры поддержки медицинским работникам учреждения</a:t>
            </a:r>
            <a:r>
              <a:rPr lang="ru-RU" sz="15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285750" indent="-285750">
              <a:buFontTx/>
              <a:buChar char="-"/>
            </a:pPr>
            <a:r>
              <a:rPr lang="ru-RU" sz="15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Выплата по программе «Земский доктор в размере 1 500 000 рублей;</a:t>
            </a:r>
          </a:p>
          <a:p>
            <a:pPr marL="285750" indent="-285750">
              <a:buFontTx/>
              <a:buChar char="-"/>
            </a:pPr>
            <a:r>
              <a:rPr lang="ru-RU" sz="15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Выплата по программе «Медицинские кадры </a:t>
            </a:r>
            <a:r>
              <a:rPr lang="ru-RU" sz="15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Прикамья</a:t>
            </a:r>
            <a:r>
              <a:rPr lang="ru-RU" sz="15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 в размере 2 000 000 рублей;</a:t>
            </a:r>
          </a:p>
          <a:p>
            <a:pPr marL="285750" indent="-285750" algn="just">
              <a:buFontTx/>
              <a:buChar char="-"/>
            </a:pPr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Специальные социальные выплаты от Фонда пенсионного и социального страхования РФ на основании Постановления Правительства РФ от 31 декабря 2022 г. N 2568</a:t>
            </a:r>
            <a:b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"О дополнительной государственной социальной поддержке медицинских работников медицинских организаций, входящих в государственную и муниципальную системы здравоохранения и участвующих в базовой программе обязательного медицинского страхования либо территориальных программах обязательного медицинского страхования", Постановления Правительства Р Федерации от 20.03.2024 № </a:t>
            </a:r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343 "</a:t>
            </a:r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внесении изменений в некоторые акты Правительства РФ</a:t>
            </a:r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".</a:t>
            </a:r>
          </a:p>
          <a:p>
            <a:pPr marL="285750" indent="-285750" algn="just">
              <a:buFontTx/>
              <a:buChar char="-"/>
            </a:pPr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 заключении трудового договора </a:t>
            </a:r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предоставляется  муниципальное служебное жилье </a:t>
            </a:r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период действия трудовых отношений</a:t>
            </a:r>
            <a:endParaRPr lang="ru-RU" sz="15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endParaRPr lang="ru-RU" sz="17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Tx/>
              <a:buChar char="-"/>
            </a:pPr>
            <a:endParaRPr lang="ru-RU" sz="1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Tx/>
              <a:buChar char="-"/>
            </a:pPr>
            <a:endParaRPr lang="ru-RU" sz="1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1042736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5745162"/>
          </a:xfrm>
        </p:spPr>
        <p:txBody>
          <a:bodyPr>
            <a:noAutofit/>
          </a:bodyPr>
          <a:lstStyle/>
          <a:p>
            <a:r>
              <a:rPr lang="ru-RU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СПАСИБО </a:t>
            </a:r>
            <a:br>
              <a:rPr lang="ru-RU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ЗА  ВНИМАНИЕ</a:t>
            </a:r>
            <a:endParaRPr lang="ru-RU" sz="6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3830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718</TotalTime>
  <Words>341</Words>
  <Application>Microsoft Office PowerPoint</Application>
  <PresentationFormat>Экран (4:3)</PresentationFormat>
  <Paragraphs>117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Times New Roman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     В состав ГБУЗ ПК Ординская ЦРБ входят:  - круглосуточный стационар на 34 койки - дневной стационар (при стационаре) на 13 коек - поликлиника на 270 посещений -дневной стационар (при поликлинике) на 21 койку - врачебная амбулатория - 12 ФАПов - женская консультация - детская консультация </vt:lpstr>
      <vt:lpstr>Поликлиника, стационары, административный корпус, расположены в трехэтажном кирпичном здании в центре с. Орды. </vt:lpstr>
      <vt:lpstr>       Амбулаторный прием ведут: - врач-терапевт участковый; - врач-педиатр участковый; - врач-офтальмолог; -врач-дерматовенеролог; -врач-невролог; -врач-хирург; -врач-стоматолог; -врач-психиатр; -врач-эндокринолог. -врач-психиатр-нарколог. Диагностические исследования проводят: -врач-эндоскопист ; -врач функциональной диагностики; -врач ультразвуковой диагностики; - врач-рентгенолог. Стационарное лечение ведут:  -врач-терапевт; -врач-хирург; -врач-педиатр. В штате учреждения работают:  30 врачей, 67 средних медицинских работников, 59 работников прочего персонала. </vt:lpstr>
      <vt:lpstr>Наша больница приглашает на работу:  врача- рентгенолога</vt:lpstr>
      <vt:lpstr>Наша больница приглашает на работу врача- терапевта</vt:lpstr>
      <vt:lpstr>Наша больница приглашает на работу врача- офтальмолога</vt:lpstr>
      <vt:lpstr>СПАСИБО   ЗА  ВНИМАНИЕ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Белая Наталья</dc:creator>
  <cp:lastModifiedBy>Norbel</cp:lastModifiedBy>
  <cp:revision>120</cp:revision>
  <dcterms:created xsi:type="dcterms:W3CDTF">2021-01-18T12:12:44Z</dcterms:created>
  <dcterms:modified xsi:type="dcterms:W3CDTF">2026-05-21T11:51:23Z</dcterms:modified>
</cp:coreProperties>
</file>